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65C6C-E5FC-DCA4-E67D-90FEEF03F8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9AC18D-ED88-4C17-017A-6A5C2D610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F9E8C-B477-E2AC-44AC-4722B3416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D856-89F7-49A7-B40C-7099EEE22611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68A0A-BF53-2166-775D-E73A2B7DB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CDB6-901A-6331-C940-992E0D57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5052-7979-4028-81A4-BE0D73A9B0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777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B16A1-42B6-1A50-5D65-CB122CCB6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6A5D9-52B5-8AA2-295D-5AECF66EF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E44C-9ABD-A08C-2BA3-43B232676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D856-89F7-49A7-B40C-7099EEE22611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04F22-9045-1D9C-EEF3-E9775CF50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F93CF-3FAE-6979-22BA-75E86E8F2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5052-7979-4028-81A4-BE0D73A9B0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7188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44C66-206E-D539-AF60-28A352811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626764-6C39-F7D9-1B28-0DFA293037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C1003-2F21-3BAF-4FE9-BF041AEBE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D856-89F7-49A7-B40C-7099EEE22611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85C40-D366-52BD-CEBA-23F22C7C0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36E2-1CB1-6EED-9009-EA0D6478A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5052-7979-4028-81A4-BE0D73A9B0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470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D0F22-C4F3-1A4F-D8D0-3727141FB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43DB0-E735-3E38-48F3-6409723F6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1C1E1-DAEE-402D-2FA8-C4C43683C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D856-89F7-49A7-B40C-7099EEE22611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CCE4C-DEC6-4A8A-E627-F9971C6C3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31C14-D56B-A3DB-48FD-8BFB9E947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5052-7979-4028-81A4-BE0D73A9B0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315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AA2E9-E427-F4F8-1FE2-06A6027C0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0A222-34D9-EE42-C7E5-CEE039F8D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7E589-D0DA-215D-59B3-999C57248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D856-89F7-49A7-B40C-7099EEE22611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38A90-BF56-294C-0177-A19DD096C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8F17E-F598-7641-ADCF-CDD7FA5B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5052-7979-4028-81A4-BE0D73A9B0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41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B9AF7-6CAB-EF09-F031-6B596CCE0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A0806-C5ED-6B20-6B4A-C37088D091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A45E4D-6842-6E2A-5450-70748538F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3ADEC-493F-43E1-F25A-680E5355A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D856-89F7-49A7-B40C-7099EEE22611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88D5CF-35D1-C563-DF2F-CF7668272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C4DFD3-5A0C-7FB6-9BC6-98D7F3864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5052-7979-4028-81A4-BE0D73A9B0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949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48B1D-8BBF-7063-FACA-48D34479B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33533-229A-B9D5-5332-B1822A2C2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5A46E-0D31-1A01-7C07-9BA701869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CABF2B-D63F-6AD7-0D46-ACAB4F4A0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F44438-97FC-E740-BDD1-7B3574619A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407B96-B6E6-4CB3-92AF-E82C99B37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D856-89F7-49A7-B40C-7099EEE22611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779DB3-DE81-4785-62B9-DD3948628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183247-FB0F-719A-47B1-7743903AA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5052-7979-4028-81A4-BE0D73A9B0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039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99F70-2AB5-F66E-AE15-F9E416E96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E83DB0-92D5-1B95-5CB7-472FEC9B8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D856-89F7-49A7-B40C-7099EEE22611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3821DA-AB7C-AB96-B874-6AED181E7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3E43B-2233-C898-9F49-A8B799582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5052-7979-4028-81A4-BE0D73A9B0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931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9F976-3676-4D84-2CCF-61F9EC0D7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D856-89F7-49A7-B40C-7099EEE22611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62D2A6-F108-BB13-8C99-C7F5BFB23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466163-D03C-0174-570F-04A2F7049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5052-7979-4028-81A4-BE0D73A9B0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685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144E3-0132-240B-298C-DD801ADED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7A31A-A830-881F-C62D-D26DBE7C0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362948-67F9-EFED-1489-D09D2B456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56022-F086-B58D-F307-0D50D6963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D856-89F7-49A7-B40C-7099EEE22611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8F3162-82CA-A317-2982-DAA4A8F77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1310C-F448-B8FB-320A-4C10B502F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5052-7979-4028-81A4-BE0D73A9B0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906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34BAB-463C-6484-77FA-55F62EEFD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237BC1-6678-6BF1-4B7A-77D363D446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30273-C0B6-DA89-7AAC-C14D71FDC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AD5C59-03C7-BA2A-4586-503F7C2E6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D856-89F7-49A7-B40C-7099EEE22611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D4658-CECB-1EEA-F2A4-DFDF332E9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627EE2-2EFD-FA44-5947-62B311DD4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5052-7979-4028-81A4-BE0D73A9B0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883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583F49-CD97-4EDB-BFFF-E879FF897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DD6E5-358B-3287-C603-BADD3F4A5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5EE85-27AA-954F-0C0F-CC146340C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2D856-89F7-49A7-B40C-7099EEE22611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45751-580B-680F-0780-28BCEBBE2B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DC2C9-C9C7-B0FD-6B48-8D9A49213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D5052-7979-4028-81A4-BE0D73A9B0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67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C31D71-963D-9742-7FCC-48A8086B77C7}"/>
              </a:ext>
            </a:extLst>
          </p:cNvPr>
          <p:cNvSpPr txBox="1"/>
          <p:nvPr/>
        </p:nvSpPr>
        <p:spPr>
          <a:xfrm>
            <a:off x="1887021" y="2444040"/>
            <a:ext cx="940427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TOPIC – </a:t>
            </a:r>
            <a:r>
              <a:rPr lang="en-US" sz="20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COBB - DOUGLAS PRODUCTION FUNCTION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YEAR- THIRD	SEMESTER-6    SESSION -2019-2020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8FE703-4432-DFDF-E52E-D2E456D19FC2}"/>
              </a:ext>
            </a:extLst>
          </p:cNvPr>
          <p:cNvSpPr txBox="1"/>
          <p:nvPr/>
        </p:nvSpPr>
        <p:spPr>
          <a:xfrm>
            <a:off x="1140431" y="2074708"/>
            <a:ext cx="947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PAPER NAME – </a:t>
            </a:r>
            <a:r>
              <a:rPr 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ECONOMICS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94CD72-7E0D-7C95-4CCB-50306A7DB231}"/>
              </a:ext>
            </a:extLst>
          </p:cNvPr>
          <p:cNvSpPr txBox="1"/>
          <p:nvPr/>
        </p:nvSpPr>
        <p:spPr>
          <a:xfrm>
            <a:off x="3296292" y="4090644"/>
            <a:ext cx="6585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PREPARED BY</a:t>
            </a:r>
          </a:p>
          <a:p>
            <a:r>
              <a:rPr lang="en-US" dirty="0"/>
              <a:t>DR. KAMALIKA CHAKRABORTY</a:t>
            </a:r>
          </a:p>
          <a:p>
            <a:r>
              <a:rPr lang="en-US" dirty="0"/>
              <a:t>ASSISTANT PROFESSOR (DEPARTMENT OF ECONOMICS)</a:t>
            </a:r>
          </a:p>
          <a:p>
            <a:r>
              <a:rPr lang="en-US" dirty="0"/>
              <a:t>KHATRA ADIBASI MAHAVIDYALAYA, BANKURA, WEST BENGAL</a:t>
            </a:r>
            <a:endParaRPr lang="en-IN" dirty="0"/>
          </a:p>
        </p:txBody>
      </p:sp>
      <p:pic>
        <p:nvPicPr>
          <p:cNvPr id="8" name="Picture 2" descr="Khatra Adibasi Mahavidyalaya, Bankura, Bankura, West Bengal, India, Group  ID:- Contact Address, Phone, EMail, Website, Courses Offered, Admission">
            <a:extLst>
              <a:ext uri="{FF2B5EF4-FFF2-40B4-BE49-F238E27FC236}">
                <a16:creationId xmlns:a16="http://schemas.microsoft.com/office/drawing/2014/main" id="{C72D44A8-47FC-EDB5-B8FB-3206DB9BB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471" y="159166"/>
            <a:ext cx="2138469" cy="142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D31EE5A-0163-55B2-9996-DD8558098D74}"/>
              </a:ext>
            </a:extLst>
          </p:cNvPr>
          <p:cNvSpPr txBox="1"/>
          <p:nvPr/>
        </p:nvSpPr>
        <p:spPr>
          <a:xfrm>
            <a:off x="4356243" y="3206746"/>
            <a:ext cx="33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DATE OF LECTURE:  05/05/2020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A69077-0B9E-4C2E-2753-83669DD548A9}"/>
              </a:ext>
            </a:extLst>
          </p:cNvPr>
          <p:cNvSpPr txBox="1"/>
          <p:nvPr/>
        </p:nvSpPr>
        <p:spPr>
          <a:xfrm>
            <a:off x="3811713" y="1712112"/>
            <a:ext cx="6924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COURSE: B.COM. (HONOURS)</a:t>
            </a:r>
          </a:p>
        </p:txBody>
      </p:sp>
    </p:spTree>
    <p:extLst>
      <p:ext uri="{BB962C8B-B14F-4D97-AF65-F5344CB8AC3E}">
        <p14:creationId xmlns:p14="http://schemas.microsoft.com/office/powerpoint/2010/main" val="665613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292D22-C23B-50B5-935B-FAF2D1A740A2}"/>
              </a:ext>
            </a:extLst>
          </p:cNvPr>
          <p:cNvSpPr txBox="1"/>
          <p:nvPr/>
        </p:nvSpPr>
        <p:spPr>
          <a:xfrm>
            <a:off x="277402" y="965008"/>
            <a:ext cx="115687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dirty="0">
                <a:latin typeface="Georgia" panose="02040502050405020303" pitchFamily="18" charset="0"/>
              </a:rPr>
              <a:t>The Cobb–Douglas is widely used to represent the relationship of an output and two inputs.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65462D4-AB66-6610-7899-41B352A4F43F}"/>
                  </a:ext>
                </a:extLst>
              </p:cNvPr>
              <p:cNvSpPr txBox="1"/>
              <p:nvPr/>
            </p:nvSpPr>
            <p:spPr>
              <a:xfrm>
                <a:off x="400692" y="1919424"/>
                <a:ext cx="11568700" cy="34295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IN" dirty="0">
                    <a:latin typeface="Georgia" panose="02040502050405020303" pitchFamily="18" charset="0"/>
                  </a:rPr>
                  <a:t>The Cobb–Douglas  function is of the form:</a:t>
                </a:r>
              </a:p>
              <a:p>
                <a:pPr algn="just"/>
                <a:endParaRPr lang="en-IN" dirty="0">
                  <a:latin typeface="Georgia" panose="02040502050405020303" pitchFamily="18" charset="0"/>
                </a:endParaRPr>
              </a:p>
              <a:p>
                <a:pPr algn="just"/>
                <a:r>
                  <a:rPr lang="en-IN" dirty="0">
                    <a:latin typeface="Georgia" panose="02040502050405020303" pitchFamily="18" charset="0"/>
                  </a:rPr>
                  <a:t>Q(L,K) =A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l-GR" i="1" dirty="0" smtClean="0">
                            <a:latin typeface="Cambria Math" panose="02040503050406030204" pitchFamily="18" charset="0"/>
                          </a:rPr>
                          <m:t>α</m:t>
                        </m:r>
                      </m:sup>
                    </m:sSup>
                    <m:sSup>
                      <m:sSupPr>
                        <m:ctrlPr>
                          <a:rPr lang="en-IN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l-GR" i="1" dirty="0" smtClean="0">
                            <a:latin typeface="Cambria Math" panose="02040503050406030204" pitchFamily="18" charset="0"/>
                          </a:rPr>
                          <m:t>β</m:t>
                        </m:r>
                      </m:sup>
                    </m:sSup>
                  </m:oMath>
                </a14:m>
                <a:endParaRPr lang="en-IN" dirty="0">
                  <a:latin typeface="Georgia" panose="02040502050405020303" pitchFamily="18" charset="0"/>
                </a:endParaRPr>
              </a:p>
              <a:p>
                <a:pPr algn="just"/>
                <a:endParaRPr lang="en-IN" dirty="0">
                  <a:latin typeface="Georgia" panose="02040502050405020303" pitchFamily="18" charset="0"/>
                </a:endParaRPr>
              </a:p>
              <a:p>
                <a:pPr algn="just"/>
                <a:r>
                  <a:rPr lang="en-IN" dirty="0">
                    <a:latin typeface="Georgia" panose="02040502050405020303" pitchFamily="18" charset="0"/>
                  </a:rPr>
                  <a:t>where:</a:t>
                </a:r>
              </a:p>
              <a:p>
                <a:pPr algn="just"/>
                <a:r>
                  <a:rPr lang="en-IN" dirty="0">
                    <a:latin typeface="Georgia" panose="02040502050405020303" pitchFamily="18" charset="0"/>
                  </a:rPr>
                  <a:t>• Q = total </a:t>
                </a:r>
              </a:p>
              <a:p>
                <a:pPr algn="just"/>
                <a:r>
                  <a:rPr lang="en-IN" dirty="0">
                    <a:latin typeface="Georgia" panose="02040502050405020303" pitchFamily="18" charset="0"/>
                  </a:rPr>
                  <a:t>• L = </a:t>
                </a:r>
                <a:r>
                  <a:rPr lang="en-IN" dirty="0" err="1">
                    <a:latin typeface="Georgia" panose="02040502050405020303" pitchFamily="18" charset="0"/>
                  </a:rPr>
                  <a:t>labor</a:t>
                </a:r>
                <a:r>
                  <a:rPr lang="en-IN" dirty="0">
                    <a:latin typeface="Georgia" panose="02040502050405020303" pitchFamily="18" charset="0"/>
                  </a:rPr>
                  <a:t> input (the total number of person-hours</a:t>
                </a:r>
              </a:p>
              <a:p>
                <a:pPr algn="just"/>
                <a:r>
                  <a:rPr lang="en-IN" dirty="0">
                    <a:latin typeface="Georgia" panose="02040502050405020303" pitchFamily="18" charset="0"/>
                  </a:rPr>
                  <a:t>worked in a year)</a:t>
                </a:r>
              </a:p>
              <a:p>
                <a:pPr algn="just"/>
                <a:r>
                  <a:rPr lang="en-IN" dirty="0">
                    <a:latin typeface="Georgia" panose="02040502050405020303" pitchFamily="18" charset="0"/>
                  </a:rPr>
                  <a:t>• K = capital input </a:t>
                </a:r>
              </a:p>
              <a:p>
                <a:pPr algn="just"/>
                <a:r>
                  <a:rPr lang="en-IN" dirty="0">
                    <a:latin typeface="Georgia" panose="02040502050405020303" pitchFamily="18" charset="0"/>
                  </a:rPr>
                  <a:t>• A = total factor productivity(efficiency coefficient )</a:t>
                </a:r>
              </a:p>
              <a:p>
                <a:pPr algn="just"/>
                <a:r>
                  <a:rPr lang="en-IN" dirty="0">
                    <a:latin typeface="Georgia" panose="02040502050405020303" pitchFamily="18" charset="0"/>
                  </a:rPr>
                  <a:t>• α and β are the output elasticity of </a:t>
                </a:r>
                <a:r>
                  <a:rPr lang="en-IN" dirty="0" err="1">
                    <a:latin typeface="Georgia" panose="02040502050405020303" pitchFamily="18" charset="0"/>
                  </a:rPr>
                  <a:t>labor</a:t>
                </a:r>
                <a:r>
                  <a:rPr lang="en-IN" dirty="0">
                    <a:latin typeface="Georgia" panose="02040502050405020303" pitchFamily="18" charset="0"/>
                  </a:rPr>
                  <a:t> and capital, respectively. These values are constants determined by available technology.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65462D4-AB66-6610-7899-41B352A4F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92" y="1919424"/>
                <a:ext cx="11568700" cy="3429529"/>
              </a:xfrm>
              <a:prstGeom prst="rect">
                <a:avLst/>
              </a:prstGeom>
              <a:blipFill>
                <a:blip r:embed="rId2"/>
                <a:stretch>
                  <a:fillRect l="-474" t="-1068" r="-474" b="-195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E9147EED-8EB6-5E1F-DB35-F5363B1B17E3}"/>
              </a:ext>
            </a:extLst>
          </p:cNvPr>
          <p:cNvSpPr txBox="1"/>
          <p:nvPr/>
        </p:nvSpPr>
        <p:spPr>
          <a:xfrm>
            <a:off x="3431569" y="441789"/>
            <a:ext cx="5907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/>
              <a:t>Cobb - Douglas Production Function</a:t>
            </a:r>
          </a:p>
        </p:txBody>
      </p:sp>
    </p:spTree>
    <p:extLst>
      <p:ext uri="{BB962C8B-B14F-4D97-AF65-F5344CB8AC3E}">
        <p14:creationId xmlns:p14="http://schemas.microsoft.com/office/powerpoint/2010/main" val="1518853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DBACE55-C3EA-D719-533D-559A036CDFD7}"/>
              </a:ext>
            </a:extLst>
          </p:cNvPr>
          <p:cNvSpPr txBox="1"/>
          <p:nvPr/>
        </p:nvSpPr>
        <p:spPr>
          <a:xfrm>
            <a:off x="575353" y="1089061"/>
            <a:ext cx="113940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C-D production function is a homogeneous function, the degree of homogeneity of the function being α + β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268E24-BE45-5585-ED1F-BAB1D0D97CF4}"/>
              </a:ext>
            </a:extLst>
          </p:cNvPr>
          <p:cNvSpPr txBox="1"/>
          <p:nvPr/>
        </p:nvSpPr>
        <p:spPr>
          <a:xfrm>
            <a:off x="706347" y="1897262"/>
            <a:ext cx="1071851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Properties of Cobb-Douglas Production Function</a:t>
            </a:r>
            <a:r>
              <a:rPr lang="en-US" b="1" dirty="0">
                <a:solidFill>
                  <a:srgbClr val="424142"/>
                </a:solidFill>
                <a:latin typeface="Georgia" panose="02040502050405020303" pitchFamily="18" charset="0"/>
              </a:rPr>
              <a:t> which is </a:t>
            </a:r>
            <a:r>
              <a:rPr lang="en-US" b="1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Homogeneous of Degree One:</a:t>
            </a:r>
          </a:p>
          <a:p>
            <a:pPr algn="l"/>
            <a:endParaRPr lang="en-US" b="0" i="0" dirty="0">
              <a:solidFill>
                <a:srgbClr val="424142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The C-D production function of degree one may be written</a:t>
            </a:r>
          </a:p>
          <a:p>
            <a:pPr algn="l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Q=AL</a:t>
            </a:r>
            <a:r>
              <a:rPr lang="en-US" b="0" i="0" baseline="30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α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K</a:t>
            </a:r>
            <a:r>
              <a:rPr lang="en-US" baseline="30000" dirty="0">
                <a:solidFill>
                  <a:srgbClr val="424142"/>
                </a:solidFill>
                <a:latin typeface="Georgia" panose="02040502050405020303" pitchFamily="18" charset="0"/>
              </a:rPr>
              <a:t>1-α      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  </a:t>
            </a:r>
          </a:p>
          <a:p>
            <a:pPr algn="l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                                                       </a:t>
            </a:r>
          </a:p>
          <a:p>
            <a:pPr algn="l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The properties of this function</a:t>
            </a:r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 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are</a:t>
            </a:r>
          </a:p>
          <a:p>
            <a:pPr algn="l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(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i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) Average of L and K, i.e., AP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L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, AP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K 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would be the functions of L-K or K-L ratio.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7FCE6D-BFBB-6D56-840E-B0064AA5AAC8}"/>
              </a:ext>
            </a:extLst>
          </p:cNvPr>
          <p:cNvSpPr txBox="1"/>
          <p:nvPr/>
        </p:nvSpPr>
        <p:spPr>
          <a:xfrm>
            <a:off x="714051" y="4528300"/>
            <a:ext cx="107185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(ii) In the case of C-D production function both MP</a:t>
            </a:r>
            <a:r>
              <a:rPr lang="en-US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L</a:t>
            </a:r>
            <a:r>
              <a:rPr lang="en-US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 and MP</a:t>
            </a:r>
            <a:r>
              <a:rPr lang="en-US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K</a:t>
            </a:r>
            <a:r>
              <a:rPr lang="en-US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 to be functions of L-K ratio.</a:t>
            </a:r>
            <a:endParaRPr lang="en-I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0B8CA8-5B7B-05BA-B6D9-1BCED704089C}"/>
              </a:ext>
            </a:extLst>
          </p:cNvPr>
          <p:cNvSpPr txBox="1"/>
          <p:nvPr/>
        </p:nvSpPr>
        <p:spPr>
          <a:xfrm>
            <a:off x="683229" y="5497346"/>
            <a:ext cx="111936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 (iii) In the case of C-D production function the AP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L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 and MP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L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 curves and the AP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K 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and MP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K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 curves, all would be downward sloping.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82787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BAFFD56-F553-74EF-790F-A89AB5EA9B56}"/>
              </a:ext>
            </a:extLst>
          </p:cNvPr>
          <p:cNvSpPr txBox="1"/>
          <p:nvPr/>
        </p:nvSpPr>
        <p:spPr>
          <a:xfrm>
            <a:off x="613879" y="1038765"/>
            <a:ext cx="109548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(iv) In the case of C-D production function, coefficient of partial elasticity of Q 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w.r.t.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a change in L, K remaining constant, would be E</a:t>
            </a:r>
            <a:r>
              <a:rPr lang="en-US" b="0" i="0" baseline="30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Q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L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 = </a:t>
            </a:r>
            <a:r>
              <a:rPr lang="el-GR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α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= constant, and the coefficient of partial elasticity of Q 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w.r.t.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a change in K, L remaining constant, would be E</a:t>
            </a:r>
            <a:r>
              <a:rPr lang="en-US" b="0" i="0" baseline="30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Q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L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 = 1 – α = constant.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46437-F797-223F-CA3F-A3486B849208}"/>
              </a:ext>
            </a:extLst>
          </p:cNvPr>
          <p:cNvSpPr txBox="1"/>
          <p:nvPr/>
        </p:nvSpPr>
        <p:spPr>
          <a:xfrm>
            <a:off x="613879" y="3105834"/>
            <a:ext cx="110575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(</a:t>
            </a:r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v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) For the C-D production function, the isoquants of the firm would be negatively sloped and these curves would be convex to the origin.</a:t>
            </a:r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AAB9A4-24EF-E944-91F2-815D9395657A}"/>
              </a:ext>
            </a:extLst>
          </p:cNvPr>
          <p:cNvSpPr txBox="1"/>
          <p:nvPr/>
        </p:nvSpPr>
        <p:spPr>
          <a:xfrm>
            <a:off x="613879" y="4895904"/>
            <a:ext cx="108623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(vi) For the C-D function, the expansion path of the firm would be a straight line.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8338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20AAB4C-22F4-A67A-E1AF-C5ACCC48508C}"/>
              </a:ext>
            </a:extLst>
          </p:cNvPr>
          <p:cNvSpPr txBox="1"/>
          <p:nvPr/>
        </p:nvSpPr>
        <p:spPr>
          <a:xfrm>
            <a:off x="688368" y="770562"/>
            <a:ext cx="108392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(viii) F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or C-D production function, total output would be exhausted if the inputs L and K are paid at the rate of their respective marginal product, i.e., L. MP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L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 + K. MP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K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 = Q.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BF8973-574D-3239-D078-E863037F1575}"/>
              </a:ext>
            </a:extLst>
          </p:cNvPr>
          <p:cNvSpPr txBox="1"/>
          <p:nvPr/>
        </p:nvSpPr>
        <p:spPr>
          <a:xfrm>
            <a:off x="688368" y="2178121"/>
            <a:ext cx="108392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(ix) For C-D production function , if 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labour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(L) and capital (K) are paid at the rate of their respective MPs, then the relative shares of 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labour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and capital would be </a:t>
            </a:r>
            <a:r>
              <a:rPr lang="el-GR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α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and 1 – </a:t>
            </a:r>
            <a:r>
              <a:rPr lang="el-GR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α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respectively. </a:t>
            </a:r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C43156-2FA1-694A-C2C4-23EA8FCCF412}"/>
              </a:ext>
            </a:extLst>
          </p:cNvPr>
          <p:cNvSpPr txBox="1"/>
          <p:nvPr/>
        </p:nvSpPr>
        <p:spPr>
          <a:xfrm>
            <a:off x="893852" y="3842535"/>
            <a:ext cx="10990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latin typeface="Georgia" panose="02040502050405020303" pitchFamily="18" charset="0"/>
              </a:rPr>
              <a:t>(x) Elasticity of substitution between labour and capital in case of C-D production function is equal to one.</a:t>
            </a:r>
          </a:p>
        </p:txBody>
      </p:sp>
    </p:spTree>
    <p:extLst>
      <p:ext uri="{BB962C8B-B14F-4D97-AF65-F5344CB8AC3E}">
        <p14:creationId xmlns:p14="http://schemas.microsoft.com/office/powerpoint/2010/main" val="285441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9F296A5-9475-8F42-CFC4-7065DEC188FF}"/>
              </a:ext>
            </a:extLst>
          </p:cNvPr>
          <p:cNvSpPr txBox="1"/>
          <p:nvPr/>
        </p:nvSpPr>
        <p:spPr>
          <a:xfrm>
            <a:off x="5383658" y="2815120"/>
            <a:ext cx="1722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i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091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520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Kamalika Chakraborty</dc:creator>
  <cp:lastModifiedBy>Kamalika Chakraborty</cp:lastModifiedBy>
  <cp:revision>5</cp:revision>
  <dcterms:created xsi:type="dcterms:W3CDTF">2023-07-09T14:17:04Z</dcterms:created>
  <dcterms:modified xsi:type="dcterms:W3CDTF">2023-07-09T17:52:53Z</dcterms:modified>
</cp:coreProperties>
</file>